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5" r:id="rId2"/>
    <p:sldId id="256" r:id="rId3"/>
    <p:sldId id="257" r:id="rId4"/>
    <p:sldId id="266" r:id="rId5"/>
    <p:sldId id="258" r:id="rId6"/>
    <p:sldId id="263" r:id="rId7"/>
    <p:sldId id="259" r:id="rId8"/>
    <p:sldId id="264" r:id="rId9"/>
    <p:sldId id="267" r:id="rId10"/>
    <p:sldId id="260" r:id="rId11"/>
    <p:sldId id="261" r:id="rId12"/>
    <p:sldId id="262"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8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9EAA5BC0-865C-45C4-BD68-073C5CCDBB20}" type="datetimeFigureOut">
              <a:rPr lang="en-US" smtClean="0"/>
              <a:pPr/>
              <a:t>09/19/2015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CB8D7-6F96-4901-97A9-D4DF114DF901}" type="slidenum">
              <a:rPr lang="en-US" smtClean="0"/>
              <a:pPr/>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AA5BC0-865C-45C4-BD68-073C5CCDBB20}" type="datetimeFigureOut">
              <a:rPr lang="en-US" smtClean="0"/>
              <a:pPr/>
              <a:t>09/19/2015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CB8D7-6F96-4901-97A9-D4DF114DF90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AA5BC0-865C-45C4-BD68-073C5CCDBB20}" type="datetimeFigureOut">
              <a:rPr lang="en-US" smtClean="0"/>
              <a:pPr/>
              <a:t>09/19/2015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CB8D7-6F96-4901-97A9-D4DF114DF90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9EAA5BC0-865C-45C4-BD68-073C5CCDBB20}" type="datetimeFigureOut">
              <a:rPr lang="en-US" smtClean="0"/>
              <a:pPr/>
              <a:t>09/19/2015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CB8D7-6F96-4901-97A9-D4DF114DF901}" type="slidenum">
              <a:rPr lang="en-US" smtClean="0"/>
              <a:pPr/>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AA5BC0-865C-45C4-BD68-073C5CCDBB20}" type="datetimeFigureOut">
              <a:rPr lang="en-US" smtClean="0"/>
              <a:pPr/>
              <a:t>09/19/2015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CB8D7-6F96-4901-97A9-D4DF114DF90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9EAA5BC0-865C-45C4-BD68-073C5CCDBB20}" type="datetimeFigureOut">
              <a:rPr lang="en-US" smtClean="0"/>
              <a:pPr/>
              <a:t>09/19/2015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3CB8D7-6F96-4901-97A9-D4DF114DF90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9EAA5BC0-865C-45C4-BD68-073C5CCDBB20}" type="datetimeFigureOut">
              <a:rPr lang="en-US" smtClean="0"/>
              <a:pPr/>
              <a:t>09/19/2015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3CB8D7-6F96-4901-97A9-D4DF114DF90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EAA5BC0-865C-45C4-BD68-073C5CCDBB20}" type="datetimeFigureOut">
              <a:rPr lang="en-US" smtClean="0"/>
              <a:pPr/>
              <a:t>09/19/2015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3CB8D7-6F96-4901-97A9-D4DF114DF90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AA5BC0-865C-45C4-BD68-073C5CCDBB20}" type="datetimeFigureOut">
              <a:rPr lang="en-US" smtClean="0"/>
              <a:pPr/>
              <a:t>09/19/2015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3CB8D7-6F96-4901-97A9-D4DF114DF90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AA5BC0-865C-45C4-BD68-073C5CCDBB20}" type="datetimeFigureOut">
              <a:rPr lang="en-US" smtClean="0"/>
              <a:pPr/>
              <a:t>09/19/2015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3CB8D7-6F96-4901-97A9-D4DF114DF90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AA5BC0-865C-45C4-BD68-073C5CCDBB20}" type="datetimeFigureOut">
              <a:rPr lang="en-US" smtClean="0"/>
              <a:pPr/>
              <a:t>09/19/2015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3CB8D7-6F96-4901-97A9-D4DF114DF90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9EAA5BC0-865C-45C4-BD68-073C5CCDBB20}" type="datetimeFigureOut">
              <a:rPr lang="en-US" smtClean="0"/>
              <a:pPr/>
              <a:t>09/19/2015</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033CB8D7-6F96-4901-97A9-D4DF114DF90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youtube.com/watch?v=aj5OT3z1VGA&amp;safe=activ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715962"/>
          </a:xfrm>
        </p:spPr>
        <p:txBody>
          <a:bodyPr/>
          <a:lstStyle/>
          <a:p>
            <a:pPr algn="ctr"/>
            <a:r>
              <a:rPr lang="en-US" dirty="0" smtClean="0"/>
              <a:t>Warm- Up:  Read the following quotes and Compare them</a:t>
            </a:r>
            <a:endParaRPr lang="en-US" dirty="0"/>
          </a:p>
        </p:txBody>
      </p:sp>
      <p:sp>
        <p:nvSpPr>
          <p:cNvPr id="3" name="Content Placeholder 2"/>
          <p:cNvSpPr>
            <a:spLocks noGrp="1"/>
          </p:cNvSpPr>
          <p:nvPr>
            <p:ph sz="quarter" idx="13"/>
          </p:nvPr>
        </p:nvSpPr>
        <p:spPr>
          <a:xfrm>
            <a:off x="152400" y="914400"/>
            <a:ext cx="8839200" cy="5334000"/>
          </a:xfrm>
        </p:spPr>
        <p:txBody>
          <a:bodyPr>
            <a:normAutofit/>
          </a:bodyPr>
          <a:lstStyle/>
          <a:p>
            <a:endParaRPr lang="en-US" sz="2000" dirty="0" smtClean="0"/>
          </a:p>
          <a:p>
            <a:r>
              <a:rPr lang="en-US" sz="2000" dirty="0" smtClean="0"/>
              <a:t>Our labor unions are not narrow, self-seeking groups. They have raised wages, shortened hours, and provided supplemental benefits. Through collective bargaining and grievance procedures, they have brought justice and democracy to the shop floor.</a:t>
            </a:r>
            <a:br>
              <a:rPr lang="en-US" sz="2000" dirty="0" smtClean="0"/>
            </a:br>
            <a:r>
              <a:rPr lang="en-US" sz="2000" dirty="0" smtClean="0"/>
              <a:t>-- John F. Kennedy</a:t>
            </a:r>
          </a:p>
          <a:p>
            <a:endParaRPr lang="en-US" sz="2000" dirty="0" smtClean="0"/>
          </a:p>
          <a:p>
            <a:r>
              <a:rPr lang="en-US" sz="2000" dirty="0" smtClean="0"/>
              <a:t>"People are never so likely to be wrong as when they are organized.  And they never have so little freedom.  Perhaps that is why the people at large keep their freedom.  People can be manipulated only when they are organized.“</a:t>
            </a:r>
          </a:p>
          <a:p>
            <a:r>
              <a:rPr lang="en-US" sz="2000" dirty="0" smtClean="0"/>
              <a:t>- Henry Ford</a:t>
            </a:r>
          </a:p>
          <a:p>
            <a:endParaRPr lang="en-US" sz="2000" dirty="0" smtClean="0"/>
          </a:p>
          <a:p>
            <a:r>
              <a:rPr lang="en-US" sz="2000" dirty="0" smtClean="0"/>
              <a:t>1)  Which quote do you feel is the stronger argument?  2)  Do you think the author of each quote felt that way for a reason?  Why/why not?</a:t>
            </a:r>
            <a:endParaRPr lang="en-US"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endParaRPr lang="en-US"/>
          </a:p>
        </p:txBody>
      </p:sp>
      <p:sp>
        <p:nvSpPr>
          <p:cNvPr id="3" name="Content Placeholder 2"/>
          <p:cNvSpPr>
            <a:spLocks noGrp="1"/>
          </p:cNvSpPr>
          <p:nvPr>
            <p:ph sz="quarter" idx="14"/>
          </p:nvPr>
        </p:nvSpPr>
        <p:spPr>
          <a:xfrm>
            <a:off x="5410200" y="685800"/>
            <a:ext cx="3733800" cy="5008418"/>
          </a:xfrm>
        </p:spPr>
        <p:txBody>
          <a:bodyPr>
            <a:normAutofit fontScale="85000" lnSpcReduction="10000"/>
          </a:bodyPr>
          <a:lstStyle/>
          <a:p>
            <a:r>
              <a:rPr lang="en-US" sz="3200" dirty="0" smtClean="0"/>
              <a:t>American Federation of Labor (skilled)</a:t>
            </a:r>
          </a:p>
          <a:p>
            <a:endParaRPr lang="en-US" sz="3200" dirty="0"/>
          </a:p>
          <a:p>
            <a:r>
              <a:rPr lang="en-US" sz="3200" dirty="0" smtClean="0"/>
              <a:t>Their goals were better wages, better hours and safe working conditions</a:t>
            </a:r>
          </a:p>
          <a:p>
            <a:endParaRPr lang="en-US" sz="3200" dirty="0"/>
          </a:p>
          <a:p>
            <a:r>
              <a:rPr lang="en-US" sz="3200" dirty="0" smtClean="0"/>
              <a:t>Samuel Gompers famous leader (preferred to negotiate)</a:t>
            </a:r>
            <a:endParaRPr lang="en-US" sz="3200" dirty="0"/>
          </a:p>
        </p:txBody>
      </p:sp>
      <p:sp>
        <p:nvSpPr>
          <p:cNvPr id="4" name="Title 3"/>
          <p:cNvSpPr>
            <a:spLocks noGrp="1"/>
          </p:cNvSpPr>
          <p:nvPr>
            <p:ph type="title"/>
          </p:nvPr>
        </p:nvSpPr>
        <p:spPr>
          <a:xfrm>
            <a:off x="609600" y="-228600"/>
            <a:ext cx="7924800" cy="1143000"/>
          </a:xfrm>
        </p:spPr>
        <p:txBody>
          <a:bodyPr/>
          <a:lstStyle/>
          <a:p>
            <a:r>
              <a:rPr lang="en-US" dirty="0" smtClean="0"/>
              <a:t>What is the AFL?</a:t>
            </a:r>
            <a:endParaRPr lang="en-US"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66800"/>
            <a:ext cx="5070764" cy="5070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7911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circle(in)">
                                      <p:cBhvr>
                                        <p:cTn id="1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533400" y="990600"/>
            <a:ext cx="3810000" cy="4724400"/>
          </a:xfrm>
        </p:spPr>
        <p:txBody>
          <a:bodyPr>
            <a:normAutofit fontScale="85000" lnSpcReduction="10000"/>
          </a:bodyPr>
          <a:lstStyle/>
          <a:p>
            <a:r>
              <a:rPr lang="en-US" sz="3200" dirty="0" smtClean="0"/>
              <a:t>Industrial Workers of the World</a:t>
            </a:r>
          </a:p>
          <a:p>
            <a:endParaRPr lang="en-US" sz="3200" dirty="0" smtClean="0"/>
          </a:p>
          <a:p>
            <a:r>
              <a:rPr lang="en-US" sz="3200" dirty="0" smtClean="0"/>
              <a:t>Skilled and unskilled workers (no distinction)</a:t>
            </a:r>
          </a:p>
          <a:p>
            <a:endParaRPr lang="en-US" sz="3200" dirty="0" smtClean="0"/>
          </a:p>
          <a:p>
            <a:endParaRPr lang="en-US" sz="3200" dirty="0"/>
          </a:p>
          <a:p>
            <a:r>
              <a:rPr lang="en-US" sz="3200" dirty="0" smtClean="0"/>
              <a:t>Controversial Strikes as opposed to negotiation</a:t>
            </a:r>
            <a:endParaRPr lang="en-US" sz="3200" dirty="0"/>
          </a:p>
        </p:txBody>
      </p:sp>
      <p:sp>
        <p:nvSpPr>
          <p:cNvPr id="3" name="Content Placeholder 2"/>
          <p:cNvSpPr>
            <a:spLocks noGrp="1"/>
          </p:cNvSpPr>
          <p:nvPr>
            <p:ph sz="quarter" idx="14"/>
          </p:nvPr>
        </p:nvSpPr>
        <p:spPr/>
        <p:txBody>
          <a:bodyPr/>
          <a:lstStyle/>
          <a:p>
            <a:endParaRPr lang="en-US"/>
          </a:p>
        </p:txBody>
      </p:sp>
      <p:sp>
        <p:nvSpPr>
          <p:cNvPr id="4" name="Title 3"/>
          <p:cNvSpPr>
            <a:spLocks noGrp="1"/>
          </p:cNvSpPr>
          <p:nvPr>
            <p:ph type="title"/>
          </p:nvPr>
        </p:nvSpPr>
        <p:spPr>
          <a:xfrm>
            <a:off x="609600" y="-304800"/>
            <a:ext cx="7924800" cy="1143000"/>
          </a:xfrm>
        </p:spPr>
        <p:txBody>
          <a:bodyPr/>
          <a:lstStyle/>
          <a:p>
            <a:pPr algn="r"/>
            <a:r>
              <a:rPr lang="en-US" dirty="0" smtClean="0"/>
              <a:t>What Was the IWW?</a:t>
            </a:r>
            <a:endParaRPr lang="en-US"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29200" y="914400"/>
            <a:ext cx="3733800" cy="5250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6965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heel(1)">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heel(1)">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animEffect transition="in" filter="wheel(1)">
                                      <p:cBhvr>
                                        <p:cTn id="17" dur="2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endParaRPr lang="en-US"/>
          </a:p>
        </p:txBody>
      </p:sp>
      <p:sp>
        <p:nvSpPr>
          <p:cNvPr id="3" name="Content Placeholder 2"/>
          <p:cNvSpPr>
            <a:spLocks noGrp="1"/>
          </p:cNvSpPr>
          <p:nvPr>
            <p:ph sz="quarter" idx="14"/>
          </p:nvPr>
        </p:nvSpPr>
        <p:spPr>
          <a:xfrm>
            <a:off x="6019800" y="1600200"/>
            <a:ext cx="3733800" cy="4114800"/>
          </a:xfrm>
        </p:spPr>
        <p:txBody>
          <a:bodyPr>
            <a:normAutofit fontScale="77500" lnSpcReduction="20000"/>
          </a:bodyPr>
          <a:lstStyle/>
          <a:p>
            <a:r>
              <a:rPr lang="en-US" sz="3600" dirty="0" smtClean="0"/>
              <a:t>After Civil war more women in the workplace</a:t>
            </a:r>
          </a:p>
          <a:p>
            <a:endParaRPr lang="en-US" sz="3600" dirty="0" smtClean="0"/>
          </a:p>
          <a:p>
            <a:r>
              <a:rPr lang="en-US" sz="3600" dirty="0" smtClean="0"/>
              <a:t>Limited Opportunity</a:t>
            </a:r>
          </a:p>
          <a:p>
            <a:endParaRPr lang="en-US" sz="3600" dirty="0" smtClean="0"/>
          </a:p>
          <a:p>
            <a:endParaRPr lang="en-US" sz="3600" dirty="0"/>
          </a:p>
          <a:p>
            <a:r>
              <a:rPr lang="en-US" sz="3600" dirty="0" smtClean="0"/>
              <a:t>Women start to form Unions</a:t>
            </a:r>
            <a:endParaRPr lang="en-US" sz="3600" dirty="0"/>
          </a:p>
        </p:txBody>
      </p:sp>
      <p:sp>
        <p:nvSpPr>
          <p:cNvPr id="4" name="Title 3"/>
          <p:cNvSpPr>
            <a:spLocks noGrp="1"/>
          </p:cNvSpPr>
          <p:nvPr>
            <p:ph type="title"/>
          </p:nvPr>
        </p:nvSpPr>
        <p:spPr>
          <a:xfrm>
            <a:off x="609600" y="-571500"/>
            <a:ext cx="7924800" cy="1143000"/>
          </a:xfrm>
        </p:spPr>
        <p:txBody>
          <a:bodyPr/>
          <a:lstStyle/>
          <a:p>
            <a:pPr algn="ctr"/>
            <a:r>
              <a:rPr lang="en-US" dirty="0" smtClean="0"/>
              <a:t>What about the Women?</a:t>
            </a:r>
            <a:endParaRPr lang="en-US"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371600"/>
            <a:ext cx="596335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5916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80">
                                          <p:stCondLst>
                                            <p:cond delay="0"/>
                                          </p:stCondLst>
                                        </p:cTn>
                                        <p:tgtEl>
                                          <p:spTgt spid="3">
                                            <p:txEl>
                                              <p:pRg st="2" end="2"/>
                                            </p:txEl>
                                          </p:spTgt>
                                        </p:tgtEl>
                                      </p:cBhvr>
                                    </p:animEffect>
                                    <p:anim calcmode="lin" valueType="num">
                                      <p:cBhvr>
                                        <p:cTn id="2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2" end="2"/>
                                            </p:txEl>
                                          </p:spTgt>
                                        </p:tgtEl>
                                      </p:cBhvr>
                                      <p:to x="100000" y="60000"/>
                                    </p:animScale>
                                    <p:animScale>
                                      <p:cBhvr>
                                        <p:cTn id="32" dur="166" decel="50000">
                                          <p:stCondLst>
                                            <p:cond delay="676"/>
                                          </p:stCondLst>
                                        </p:cTn>
                                        <p:tgtEl>
                                          <p:spTgt spid="3">
                                            <p:txEl>
                                              <p:pRg st="2" end="2"/>
                                            </p:txEl>
                                          </p:spTgt>
                                        </p:tgtEl>
                                      </p:cBhvr>
                                      <p:to x="100000" y="100000"/>
                                    </p:animScale>
                                    <p:animScale>
                                      <p:cBhvr>
                                        <p:cTn id="33" dur="26">
                                          <p:stCondLst>
                                            <p:cond delay="1312"/>
                                          </p:stCondLst>
                                        </p:cTn>
                                        <p:tgtEl>
                                          <p:spTgt spid="3">
                                            <p:txEl>
                                              <p:pRg st="2" end="2"/>
                                            </p:txEl>
                                          </p:spTgt>
                                        </p:tgtEl>
                                      </p:cBhvr>
                                      <p:to x="100000" y="80000"/>
                                    </p:animScale>
                                    <p:animScale>
                                      <p:cBhvr>
                                        <p:cTn id="34" dur="166" decel="50000">
                                          <p:stCondLst>
                                            <p:cond delay="1338"/>
                                          </p:stCondLst>
                                        </p:cTn>
                                        <p:tgtEl>
                                          <p:spTgt spid="3">
                                            <p:txEl>
                                              <p:pRg st="2" end="2"/>
                                            </p:txEl>
                                          </p:spTgt>
                                        </p:tgtEl>
                                      </p:cBhvr>
                                      <p:to x="100000" y="100000"/>
                                    </p:animScale>
                                    <p:animScale>
                                      <p:cBhvr>
                                        <p:cTn id="35" dur="26">
                                          <p:stCondLst>
                                            <p:cond delay="1642"/>
                                          </p:stCondLst>
                                        </p:cTn>
                                        <p:tgtEl>
                                          <p:spTgt spid="3">
                                            <p:txEl>
                                              <p:pRg st="2" end="2"/>
                                            </p:txEl>
                                          </p:spTgt>
                                        </p:tgtEl>
                                      </p:cBhvr>
                                      <p:to x="100000" y="90000"/>
                                    </p:animScale>
                                    <p:animScale>
                                      <p:cBhvr>
                                        <p:cTn id="36" dur="166" decel="50000">
                                          <p:stCondLst>
                                            <p:cond delay="1668"/>
                                          </p:stCondLst>
                                        </p:cTn>
                                        <p:tgtEl>
                                          <p:spTgt spid="3">
                                            <p:txEl>
                                              <p:pRg st="2" end="2"/>
                                            </p:txEl>
                                          </p:spTgt>
                                        </p:tgtEl>
                                      </p:cBhvr>
                                      <p:to x="100000" y="100000"/>
                                    </p:animScale>
                                    <p:animScale>
                                      <p:cBhvr>
                                        <p:cTn id="37" dur="26">
                                          <p:stCondLst>
                                            <p:cond delay="1808"/>
                                          </p:stCondLst>
                                        </p:cTn>
                                        <p:tgtEl>
                                          <p:spTgt spid="3">
                                            <p:txEl>
                                              <p:pRg st="2" end="2"/>
                                            </p:txEl>
                                          </p:spTgt>
                                        </p:tgtEl>
                                      </p:cBhvr>
                                      <p:to x="100000" y="95000"/>
                                    </p:animScale>
                                    <p:animScale>
                                      <p:cBhvr>
                                        <p:cTn id="38" dur="166" decel="50000">
                                          <p:stCondLst>
                                            <p:cond delay="1834"/>
                                          </p:stCondLst>
                                        </p:cTn>
                                        <p:tgtEl>
                                          <p:spTgt spid="3">
                                            <p:txEl>
                                              <p:pRg st="2" end="2"/>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wipe(down)">
                                      <p:cBhvr>
                                        <p:cTn id="43" dur="580">
                                          <p:stCondLst>
                                            <p:cond delay="0"/>
                                          </p:stCondLst>
                                        </p:cTn>
                                        <p:tgtEl>
                                          <p:spTgt spid="3">
                                            <p:txEl>
                                              <p:pRg st="5" end="5"/>
                                            </p:txEl>
                                          </p:spTgt>
                                        </p:tgtEl>
                                      </p:cBhvr>
                                    </p:animEffect>
                                    <p:anim calcmode="lin" valueType="num">
                                      <p:cBhvr>
                                        <p:cTn id="44"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5" end="5"/>
                                            </p:txEl>
                                          </p:spTgt>
                                        </p:tgtEl>
                                      </p:cBhvr>
                                      <p:to x="100000" y="60000"/>
                                    </p:animScale>
                                    <p:animScale>
                                      <p:cBhvr>
                                        <p:cTn id="50" dur="166" decel="50000">
                                          <p:stCondLst>
                                            <p:cond delay="676"/>
                                          </p:stCondLst>
                                        </p:cTn>
                                        <p:tgtEl>
                                          <p:spTgt spid="3">
                                            <p:txEl>
                                              <p:pRg st="5" end="5"/>
                                            </p:txEl>
                                          </p:spTgt>
                                        </p:tgtEl>
                                      </p:cBhvr>
                                      <p:to x="100000" y="100000"/>
                                    </p:animScale>
                                    <p:animScale>
                                      <p:cBhvr>
                                        <p:cTn id="51" dur="26">
                                          <p:stCondLst>
                                            <p:cond delay="1312"/>
                                          </p:stCondLst>
                                        </p:cTn>
                                        <p:tgtEl>
                                          <p:spTgt spid="3">
                                            <p:txEl>
                                              <p:pRg st="5" end="5"/>
                                            </p:txEl>
                                          </p:spTgt>
                                        </p:tgtEl>
                                      </p:cBhvr>
                                      <p:to x="100000" y="80000"/>
                                    </p:animScale>
                                    <p:animScale>
                                      <p:cBhvr>
                                        <p:cTn id="52" dur="166" decel="50000">
                                          <p:stCondLst>
                                            <p:cond delay="1338"/>
                                          </p:stCondLst>
                                        </p:cTn>
                                        <p:tgtEl>
                                          <p:spTgt spid="3">
                                            <p:txEl>
                                              <p:pRg st="5" end="5"/>
                                            </p:txEl>
                                          </p:spTgt>
                                        </p:tgtEl>
                                      </p:cBhvr>
                                      <p:to x="100000" y="100000"/>
                                    </p:animScale>
                                    <p:animScale>
                                      <p:cBhvr>
                                        <p:cTn id="53" dur="26">
                                          <p:stCondLst>
                                            <p:cond delay="1642"/>
                                          </p:stCondLst>
                                        </p:cTn>
                                        <p:tgtEl>
                                          <p:spTgt spid="3">
                                            <p:txEl>
                                              <p:pRg st="5" end="5"/>
                                            </p:txEl>
                                          </p:spTgt>
                                        </p:tgtEl>
                                      </p:cBhvr>
                                      <p:to x="100000" y="90000"/>
                                    </p:animScale>
                                    <p:animScale>
                                      <p:cBhvr>
                                        <p:cTn id="54" dur="166" decel="50000">
                                          <p:stCondLst>
                                            <p:cond delay="1668"/>
                                          </p:stCondLst>
                                        </p:cTn>
                                        <p:tgtEl>
                                          <p:spTgt spid="3">
                                            <p:txEl>
                                              <p:pRg st="5" end="5"/>
                                            </p:txEl>
                                          </p:spTgt>
                                        </p:tgtEl>
                                      </p:cBhvr>
                                      <p:to x="100000" y="100000"/>
                                    </p:animScale>
                                    <p:animScale>
                                      <p:cBhvr>
                                        <p:cTn id="55" dur="26">
                                          <p:stCondLst>
                                            <p:cond delay="1808"/>
                                          </p:stCondLst>
                                        </p:cTn>
                                        <p:tgtEl>
                                          <p:spTgt spid="3">
                                            <p:txEl>
                                              <p:pRg st="5" end="5"/>
                                            </p:txEl>
                                          </p:spTgt>
                                        </p:tgtEl>
                                      </p:cBhvr>
                                      <p:to x="100000" y="95000"/>
                                    </p:animScale>
                                    <p:animScale>
                                      <p:cBhvr>
                                        <p:cTn id="56" dur="166" decel="50000">
                                          <p:stCondLst>
                                            <p:cond delay="1834"/>
                                          </p:stCondLst>
                                        </p:cTn>
                                        <p:tgtEl>
                                          <p:spTgt spid="3">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457200"/>
            <a:ext cx="7924800" cy="1143000"/>
          </a:xfrm>
        </p:spPr>
        <p:txBody>
          <a:bodyPr/>
          <a:lstStyle/>
          <a:p>
            <a:pPr algn="ctr"/>
            <a:r>
              <a:rPr lang="en-US" dirty="0" smtClean="0"/>
              <a:t>Today’s Activity</a:t>
            </a:r>
            <a:endParaRPr lang="en-US" dirty="0"/>
          </a:p>
        </p:txBody>
      </p:sp>
      <p:sp>
        <p:nvSpPr>
          <p:cNvPr id="5" name="Content Placeholder 4"/>
          <p:cNvSpPr>
            <a:spLocks noGrp="1"/>
          </p:cNvSpPr>
          <p:nvPr>
            <p:ph sz="quarter" idx="13"/>
          </p:nvPr>
        </p:nvSpPr>
        <p:spPr>
          <a:xfrm>
            <a:off x="533400" y="838200"/>
            <a:ext cx="7924800" cy="4114800"/>
          </a:xfrm>
        </p:spPr>
        <p:txBody>
          <a:bodyPr>
            <a:noAutofit/>
          </a:bodyPr>
          <a:lstStyle/>
          <a:p>
            <a:r>
              <a:rPr lang="en-US" sz="2400" dirty="0" smtClean="0"/>
              <a:t>Pages 107-108 highlight some of the major actions taken by Unions as they began to organize.</a:t>
            </a:r>
          </a:p>
          <a:p>
            <a:endParaRPr lang="en-US" sz="2400" dirty="0"/>
          </a:p>
          <a:p>
            <a:r>
              <a:rPr lang="en-US" sz="2400" u="sng" dirty="0" smtClean="0"/>
              <a:t>Read about the following events and take notes</a:t>
            </a:r>
            <a:r>
              <a:rPr lang="en-US" sz="2400" dirty="0" smtClean="0"/>
              <a:t>:  The Great Railroad Strike, The Haymarket Riot, Homestead Strike, Pullman Strike</a:t>
            </a:r>
          </a:p>
          <a:p>
            <a:endParaRPr lang="en-US" sz="2400" dirty="0"/>
          </a:p>
          <a:p>
            <a:r>
              <a:rPr lang="en-US" sz="2400" dirty="0" smtClean="0"/>
              <a:t>After taking your notes you are going to put them in order from the most significant to the least significant and </a:t>
            </a:r>
            <a:r>
              <a:rPr lang="en-US" sz="2400" u="sng" dirty="0" smtClean="0"/>
              <a:t>explain why</a:t>
            </a:r>
            <a:r>
              <a:rPr lang="en-US" sz="2400" dirty="0" smtClean="0"/>
              <a:t>.</a:t>
            </a:r>
          </a:p>
          <a:p>
            <a:endParaRPr lang="en-US" sz="2400" dirty="0"/>
          </a:p>
          <a:p>
            <a:r>
              <a:rPr lang="en-US" sz="2400" dirty="0" smtClean="0"/>
              <a:t>DBQ – </a:t>
            </a:r>
            <a:r>
              <a:rPr lang="en-US" sz="2400" dirty="0" err="1" smtClean="0"/>
              <a:t>Pg</a:t>
            </a:r>
            <a:r>
              <a:rPr lang="en-US" sz="2400" dirty="0" smtClean="0"/>
              <a:t> 110 if you finish</a:t>
            </a:r>
            <a:endParaRPr lang="en-US" sz="2400" dirty="0"/>
          </a:p>
        </p:txBody>
      </p:sp>
    </p:spTree>
    <p:extLst>
      <p:ext uri="{BB962C8B-B14F-4D97-AF65-F5344CB8AC3E}">
        <p14:creationId xmlns:p14="http://schemas.microsoft.com/office/powerpoint/2010/main" val="62097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endParaRPr lang="en-US"/>
          </a:p>
        </p:txBody>
      </p:sp>
      <p:sp>
        <p:nvSpPr>
          <p:cNvPr id="2" name="Title 1"/>
          <p:cNvSpPr>
            <a:spLocks noGrp="1"/>
          </p:cNvSpPr>
          <p:nvPr>
            <p:ph type="ctrTitle"/>
          </p:nvPr>
        </p:nvSpPr>
        <p:spPr/>
        <p:txBody>
          <a:bodyPr/>
          <a:lstStyle/>
          <a:p>
            <a:r>
              <a:rPr lang="en-US" dirty="0" smtClean="0"/>
              <a:t>The rise of Unions in America</a:t>
            </a:r>
            <a:endParaRPr lang="en-US" dirty="0"/>
          </a:p>
        </p:txBody>
      </p:sp>
    </p:spTree>
    <p:extLst>
      <p:ext uri="{BB962C8B-B14F-4D97-AF65-F5344CB8AC3E}">
        <p14:creationId xmlns:p14="http://schemas.microsoft.com/office/powerpoint/2010/main" val="42292211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228600" y="990600"/>
            <a:ext cx="3733800" cy="4876800"/>
          </a:xfrm>
        </p:spPr>
        <p:txBody>
          <a:bodyPr>
            <a:normAutofit fontScale="92500" lnSpcReduction="20000"/>
          </a:bodyPr>
          <a:lstStyle/>
          <a:p>
            <a:r>
              <a:rPr lang="en-US" sz="3200" dirty="0" smtClean="0"/>
              <a:t>Lack of safety was a major concern</a:t>
            </a:r>
          </a:p>
          <a:p>
            <a:endParaRPr lang="en-US" sz="3200" dirty="0" smtClean="0"/>
          </a:p>
          <a:p>
            <a:endParaRPr lang="en-US" sz="3200" dirty="0"/>
          </a:p>
          <a:p>
            <a:r>
              <a:rPr lang="en-US" sz="3200" dirty="0" smtClean="0"/>
              <a:t>Wages and Hours were ridiculous</a:t>
            </a:r>
          </a:p>
          <a:p>
            <a:endParaRPr lang="en-US" sz="3200" dirty="0" smtClean="0"/>
          </a:p>
          <a:p>
            <a:endParaRPr lang="en-US" sz="3200" dirty="0"/>
          </a:p>
          <a:p>
            <a:r>
              <a:rPr lang="en-US" sz="3200" dirty="0" smtClean="0"/>
              <a:t>Unions were just starting</a:t>
            </a:r>
          </a:p>
        </p:txBody>
      </p:sp>
      <p:sp>
        <p:nvSpPr>
          <p:cNvPr id="7" name="Title 6"/>
          <p:cNvSpPr>
            <a:spLocks noGrp="1"/>
          </p:cNvSpPr>
          <p:nvPr>
            <p:ph type="title"/>
          </p:nvPr>
        </p:nvSpPr>
        <p:spPr>
          <a:xfrm>
            <a:off x="609600" y="274638"/>
            <a:ext cx="7924800" cy="563562"/>
          </a:xfrm>
        </p:spPr>
        <p:txBody>
          <a:bodyPr/>
          <a:lstStyle/>
          <a:p>
            <a:pPr algn="ctr"/>
            <a:r>
              <a:rPr lang="en-US" dirty="0" smtClean="0"/>
              <a:t>What were Working Conditions Like?</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54934" y="1752600"/>
            <a:ext cx="5089066" cy="399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5793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0" y="914400"/>
            <a:ext cx="4724400" cy="4953000"/>
          </a:xfrm>
        </p:spPr>
        <p:txBody>
          <a:bodyPr>
            <a:noAutofit/>
          </a:bodyPr>
          <a:lstStyle/>
          <a:p>
            <a:r>
              <a:rPr lang="en-US" sz="2000" dirty="0" smtClean="0"/>
              <a:t>A  group of like workers that band together to demand things from their employer</a:t>
            </a:r>
          </a:p>
          <a:p>
            <a:endParaRPr lang="en-US" sz="2000" dirty="0" smtClean="0"/>
          </a:p>
          <a:p>
            <a:r>
              <a:rPr lang="en-US" sz="2000" dirty="0" smtClean="0"/>
              <a:t>Workers usually had a trained skill (valuable)</a:t>
            </a:r>
          </a:p>
          <a:p>
            <a:endParaRPr lang="en-US" sz="2000" dirty="0" smtClean="0"/>
          </a:p>
          <a:p>
            <a:r>
              <a:rPr lang="en-US" sz="2000" dirty="0" smtClean="0"/>
              <a:t>Workers got together and agreed not to work without certain conditions being met ($$$, hours, etc)</a:t>
            </a:r>
          </a:p>
          <a:p>
            <a:endParaRPr lang="en-US" sz="2000" dirty="0" smtClean="0"/>
          </a:p>
          <a:p>
            <a:r>
              <a:rPr lang="en-US" sz="2000" dirty="0" smtClean="0"/>
              <a:t>If Union was big, company had to comply with the demands or have no skilled workers (i.e. could go on strike)</a:t>
            </a:r>
            <a:endParaRPr lang="en-US" sz="2000" dirty="0"/>
          </a:p>
        </p:txBody>
      </p:sp>
      <p:sp>
        <p:nvSpPr>
          <p:cNvPr id="4" name="Title 3"/>
          <p:cNvSpPr>
            <a:spLocks noGrp="1"/>
          </p:cNvSpPr>
          <p:nvPr>
            <p:ph type="title"/>
          </p:nvPr>
        </p:nvSpPr>
        <p:spPr>
          <a:xfrm>
            <a:off x="609600" y="0"/>
            <a:ext cx="7924800" cy="685800"/>
          </a:xfrm>
        </p:spPr>
        <p:txBody>
          <a:bodyPr/>
          <a:lstStyle/>
          <a:p>
            <a:pPr algn="ctr"/>
            <a:r>
              <a:rPr lang="en-US" dirty="0" smtClean="0"/>
              <a:t>What is a Union?</a:t>
            </a:r>
            <a:endParaRPr lang="en-US" dirty="0"/>
          </a:p>
        </p:txBody>
      </p:sp>
      <p:pic>
        <p:nvPicPr>
          <p:cNvPr id="1026" name="Picture 2" descr="http://obrag.org/wp-content/uploads/2011/01/union-workers-graphic.jpg"/>
          <p:cNvPicPr>
            <a:picLocks noChangeAspect="1" noChangeArrowheads="1"/>
          </p:cNvPicPr>
          <p:nvPr/>
        </p:nvPicPr>
        <p:blipFill>
          <a:blip r:embed="rId2" cstate="print"/>
          <a:srcRect/>
          <a:stretch>
            <a:fillRect/>
          </a:stretch>
        </p:blipFill>
        <p:spPr bwMode="auto">
          <a:xfrm>
            <a:off x="4999534" y="1143000"/>
            <a:ext cx="4144466" cy="4724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 calcmode="lin" valueType="num">
                                      <p:cBhvr>
                                        <p:cTn id="14"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2">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 calcmode="lin" valueType="num">
                                      <p:cBhvr>
                                        <p:cTn id="21" dur="500" fill="hold"/>
                                        <p:tgtEl>
                                          <p:spTgt spid="2">
                                            <p:txEl>
                                              <p:pRg st="4" end="4"/>
                                            </p:txEl>
                                          </p:spTgt>
                                        </p:tgtEl>
                                        <p:attrNameLst>
                                          <p:attrName>ppt_w</p:attrName>
                                        </p:attrNameLst>
                                      </p:cBhvr>
                                      <p:tavLst>
                                        <p:tav tm="0">
                                          <p:val>
                                            <p:fltVal val="0"/>
                                          </p:val>
                                        </p:tav>
                                        <p:tav tm="100000">
                                          <p:val>
                                            <p:strVal val="#ppt_w"/>
                                          </p:val>
                                        </p:tav>
                                      </p:tavLst>
                                    </p:anim>
                                    <p:anim calcmode="lin" valueType="num">
                                      <p:cBhvr>
                                        <p:cTn id="22" dur="500" fill="hold"/>
                                        <p:tgtEl>
                                          <p:spTgt spid="2">
                                            <p:txEl>
                                              <p:pRg st="4" end="4"/>
                                            </p:txEl>
                                          </p:spTgt>
                                        </p:tgtEl>
                                        <p:attrNameLst>
                                          <p:attrName>ppt_h</p:attrName>
                                        </p:attrNameLst>
                                      </p:cBhvr>
                                      <p:tavLst>
                                        <p:tav tm="0">
                                          <p:val>
                                            <p:fltVal val="0"/>
                                          </p:val>
                                        </p:tav>
                                        <p:tav tm="100000">
                                          <p:val>
                                            <p:strVal val="#ppt_h"/>
                                          </p:val>
                                        </p:tav>
                                      </p:tavLst>
                                    </p:anim>
                                    <p:animEffect transition="in" filter="fade">
                                      <p:cBhvr>
                                        <p:cTn id="23" dur="500"/>
                                        <p:tgtEl>
                                          <p:spTgt spid="2">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 calcmode="lin" valueType="num">
                                      <p:cBhvr>
                                        <p:cTn id="28" dur="500" fill="hold"/>
                                        <p:tgtEl>
                                          <p:spTgt spid="2">
                                            <p:txEl>
                                              <p:pRg st="6" end="6"/>
                                            </p:txEl>
                                          </p:spTgt>
                                        </p:tgtEl>
                                        <p:attrNameLst>
                                          <p:attrName>ppt_w</p:attrName>
                                        </p:attrNameLst>
                                      </p:cBhvr>
                                      <p:tavLst>
                                        <p:tav tm="0">
                                          <p:val>
                                            <p:fltVal val="0"/>
                                          </p:val>
                                        </p:tav>
                                        <p:tav tm="100000">
                                          <p:val>
                                            <p:strVal val="#ppt_w"/>
                                          </p:val>
                                        </p:tav>
                                      </p:tavLst>
                                    </p:anim>
                                    <p:anim calcmode="lin" valueType="num">
                                      <p:cBhvr>
                                        <p:cTn id="29" dur="500" fill="hold"/>
                                        <p:tgtEl>
                                          <p:spTgt spid="2">
                                            <p:txEl>
                                              <p:pRg st="6" end="6"/>
                                            </p:txEl>
                                          </p:spTgt>
                                        </p:tgtEl>
                                        <p:attrNameLst>
                                          <p:attrName>ppt_h</p:attrName>
                                        </p:attrNameLst>
                                      </p:cBhvr>
                                      <p:tavLst>
                                        <p:tav tm="0">
                                          <p:val>
                                            <p:fltVal val="0"/>
                                          </p:val>
                                        </p:tav>
                                        <p:tav tm="100000">
                                          <p:val>
                                            <p:strVal val="#ppt_h"/>
                                          </p:val>
                                        </p:tav>
                                      </p:tavLst>
                                    </p:anim>
                                    <p:animEffect transition="in" filter="fade">
                                      <p:cBhvr>
                                        <p:cTn id="30"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endParaRPr lang="en-US"/>
          </a:p>
        </p:txBody>
      </p:sp>
      <p:sp>
        <p:nvSpPr>
          <p:cNvPr id="3" name="Content Placeholder 2"/>
          <p:cNvSpPr>
            <a:spLocks noGrp="1"/>
          </p:cNvSpPr>
          <p:nvPr>
            <p:ph sz="quarter" idx="14"/>
          </p:nvPr>
        </p:nvSpPr>
        <p:spPr>
          <a:xfrm>
            <a:off x="4876800" y="1143000"/>
            <a:ext cx="3733800" cy="4876800"/>
          </a:xfrm>
        </p:spPr>
        <p:txBody>
          <a:bodyPr>
            <a:normAutofit/>
          </a:bodyPr>
          <a:lstStyle/>
          <a:p>
            <a:r>
              <a:rPr lang="en-US" sz="3600" dirty="0" smtClean="0"/>
              <a:t>Union Busting</a:t>
            </a:r>
          </a:p>
          <a:p>
            <a:endParaRPr lang="en-US" dirty="0"/>
          </a:p>
          <a:p>
            <a:pPr lvl="1"/>
            <a:r>
              <a:rPr lang="en-US" sz="2400" dirty="0" smtClean="0"/>
              <a:t>Contracts</a:t>
            </a:r>
          </a:p>
          <a:p>
            <a:endParaRPr lang="en-US" sz="2400" dirty="0"/>
          </a:p>
          <a:p>
            <a:pPr lvl="1"/>
            <a:r>
              <a:rPr lang="en-US" sz="2400" dirty="0" smtClean="0"/>
              <a:t>Blacklist</a:t>
            </a:r>
          </a:p>
          <a:p>
            <a:endParaRPr lang="en-US" sz="2400" dirty="0"/>
          </a:p>
          <a:p>
            <a:pPr lvl="1"/>
            <a:r>
              <a:rPr lang="en-US" sz="2400" dirty="0" smtClean="0"/>
              <a:t>Lockouts</a:t>
            </a:r>
          </a:p>
          <a:p>
            <a:endParaRPr lang="en-US" sz="2400" dirty="0"/>
          </a:p>
          <a:p>
            <a:pPr lvl="1"/>
            <a:r>
              <a:rPr lang="en-US" sz="2400" dirty="0" smtClean="0"/>
              <a:t>Strike Breakers</a:t>
            </a:r>
            <a:endParaRPr lang="en-US" sz="2400" dirty="0"/>
          </a:p>
        </p:txBody>
      </p:sp>
      <p:sp>
        <p:nvSpPr>
          <p:cNvPr id="4" name="Title 3"/>
          <p:cNvSpPr>
            <a:spLocks noGrp="1"/>
          </p:cNvSpPr>
          <p:nvPr>
            <p:ph type="title"/>
          </p:nvPr>
        </p:nvSpPr>
        <p:spPr>
          <a:xfrm>
            <a:off x="-20782" y="0"/>
            <a:ext cx="9164782" cy="762000"/>
          </a:xfrm>
        </p:spPr>
        <p:txBody>
          <a:bodyPr/>
          <a:lstStyle/>
          <a:p>
            <a:pPr algn="ctr"/>
            <a:r>
              <a:rPr lang="en-US" dirty="0" smtClean="0"/>
              <a:t>How </a:t>
            </a:r>
            <a:r>
              <a:rPr lang="en-US" dirty="0" err="1" smtClean="0"/>
              <a:t>dID</a:t>
            </a:r>
            <a:r>
              <a:rPr lang="en-US" dirty="0" smtClean="0"/>
              <a:t> industries oppose Unions?</a:t>
            </a:r>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371600"/>
            <a:ext cx="4777429"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1504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 calcmode="lin" valueType="num">
                                      <p:cBhvr additive="base">
                                        <p:cTn id="2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228600"/>
            <a:ext cx="7924800" cy="1143000"/>
          </a:xfrm>
        </p:spPr>
        <p:txBody>
          <a:bodyPr/>
          <a:lstStyle/>
          <a:p>
            <a:pPr algn="ctr"/>
            <a:r>
              <a:rPr lang="en-US" dirty="0" smtClean="0"/>
              <a:t>Turn and Talk – What do you see?</a:t>
            </a:r>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1052945"/>
            <a:ext cx="7162800" cy="5706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08518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1219200"/>
            <a:ext cx="4724400" cy="4495800"/>
          </a:xfrm>
        </p:spPr>
        <p:txBody>
          <a:bodyPr>
            <a:normAutofit/>
          </a:bodyPr>
          <a:lstStyle/>
          <a:p>
            <a:r>
              <a:rPr lang="en-US" sz="3200" u="sng" dirty="0" smtClean="0"/>
              <a:t>Marxism</a:t>
            </a:r>
            <a:r>
              <a:rPr lang="en-US" sz="3200" dirty="0" smtClean="0"/>
              <a:t> became popular (idea of worker </a:t>
            </a:r>
            <a:r>
              <a:rPr lang="en-US" sz="3200" dirty="0" err="1" smtClean="0"/>
              <a:t>vs</a:t>
            </a:r>
            <a:r>
              <a:rPr lang="en-US" sz="3200" dirty="0" smtClean="0"/>
              <a:t> owner)</a:t>
            </a:r>
          </a:p>
          <a:p>
            <a:endParaRPr lang="en-US" sz="3200" dirty="0"/>
          </a:p>
          <a:p>
            <a:endParaRPr lang="en-US" sz="3200" dirty="0" smtClean="0"/>
          </a:p>
          <a:p>
            <a:endParaRPr lang="en-US" sz="3200" dirty="0" smtClean="0"/>
          </a:p>
          <a:p>
            <a:r>
              <a:rPr lang="en-US" sz="3200" u="sng" dirty="0" smtClean="0"/>
              <a:t>Anarchism</a:t>
            </a:r>
            <a:r>
              <a:rPr lang="en-US" sz="3200" dirty="0" smtClean="0"/>
              <a:t> (less popular but still relevant)</a:t>
            </a:r>
            <a:endParaRPr lang="en-US" sz="3200" dirty="0"/>
          </a:p>
        </p:txBody>
      </p:sp>
      <p:sp>
        <p:nvSpPr>
          <p:cNvPr id="4" name="Title 3"/>
          <p:cNvSpPr>
            <a:spLocks noGrp="1"/>
          </p:cNvSpPr>
          <p:nvPr>
            <p:ph type="title"/>
          </p:nvPr>
        </p:nvSpPr>
        <p:spPr>
          <a:xfrm>
            <a:off x="533400" y="228600"/>
            <a:ext cx="7924800" cy="838200"/>
          </a:xfrm>
        </p:spPr>
        <p:txBody>
          <a:bodyPr/>
          <a:lstStyle/>
          <a:p>
            <a:pPr algn="ctr"/>
            <a:r>
              <a:rPr lang="en-US" dirty="0" smtClean="0"/>
              <a:t>How did society respond to the conditions?</a:t>
            </a:r>
            <a:endParaRPr lang="en-US"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10200" y="1066800"/>
            <a:ext cx="3429000" cy="4818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1190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barn(inVertical)">
                                      <p:cBhvr>
                                        <p:cTn id="1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0"/>
            <a:ext cx="7924800" cy="1143000"/>
          </a:xfrm>
        </p:spPr>
        <p:txBody>
          <a:bodyPr/>
          <a:lstStyle/>
          <a:p>
            <a:pPr algn="ctr"/>
            <a:r>
              <a:rPr lang="en-US" dirty="0" smtClean="0"/>
              <a:t>Turn and talk – 1) What do you see? 2) What does this cartoon suggest?</a:t>
            </a:r>
            <a:endParaRPr lang="en-US"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219199"/>
            <a:ext cx="8305800" cy="5509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6182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hlinkClick r:id="rId2"/>
              </a:rPr>
              <a:t>Union Strike Songs</a:t>
            </a:r>
            <a:endParaRPr lang="en-US" dirty="0"/>
          </a:p>
        </p:txBody>
      </p:sp>
      <p:pic>
        <p:nvPicPr>
          <p:cNvPr id="24578" name="Picture 2" descr="http://i1.ytimg.com/vi/aj5OT3z1VGA/hqdefault.jpg"/>
          <p:cNvPicPr>
            <a:picLocks noChangeAspect="1" noChangeArrowheads="1"/>
          </p:cNvPicPr>
          <p:nvPr/>
        </p:nvPicPr>
        <p:blipFill>
          <a:blip r:embed="rId3" cstate="print"/>
          <a:srcRect/>
          <a:stretch>
            <a:fillRect/>
          </a:stretch>
        </p:blipFill>
        <p:spPr bwMode="auto">
          <a:xfrm>
            <a:off x="1447800" y="1600200"/>
            <a:ext cx="5791200" cy="4343401"/>
          </a:xfrm>
          <a:prstGeom prst="rect">
            <a:avLst/>
          </a:prstGeom>
          <a:noFill/>
        </p:spPr>
      </p:pic>
    </p:spTree>
  </p:cSld>
  <p:clrMapOvr>
    <a:masterClrMapping/>
  </p:clrMapOvr>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4000</TotalTime>
  <Words>370</Words>
  <Application>Microsoft Office PowerPoint</Application>
  <PresentationFormat>On-screen Show (4:3)</PresentationFormat>
  <Paragraphs>72</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Arial Narrow</vt:lpstr>
      <vt:lpstr>Horizon</vt:lpstr>
      <vt:lpstr>Warm- Up:  Read the following quotes and Compare them</vt:lpstr>
      <vt:lpstr>The rise of Unions in America</vt:lpstr>
      <vt:lpstr>What were Working Conditions Like?</vt:lpstr>
      <vt:lpstr>What is a Union?</vt:lpstr>
      <vt:lpstr>How dID industries oppose Unions?</vt:lpstr>
      <vt:lpstr>Turn and Talk – What do you see?</vt:lpstr>
      <vt:lpstr>How did society respond to the conditions?</vt:lpstr>
      <vt:lpstr>Turn and talk – 1) What do you see? 2) What does this cartoon suggest?</vt:lpstr>
      <vt:lpstr>Union Strike Songs</vt:lpstr>
      <vt:lpstr>What is the AFL?</vt:lpstr>
      <vt:lpstr>What Was the IWW?</vt:lpstr>
      <vt:lpstr>What about the Women?</vt:lpstr>
      <vt:lpstr>Today’s Activity</vt:lpstr>
    </vt:vector>
  </TitlesOfParts>
  <Company>Duval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rise of Unions in America</dc:title>
  <dc:creator>Mcdonald, Damien L.</dc:creator>
  <cp:lastModifiedBy>Sacerdote, Kevin R.</cp:lastModifiedBy>
  <cp:revision>18</cp:revision>
  <dcterms:created xsi:type="dcterms:W3CDTF">2012-09-21T18:49:52Z</dcterms:created>
  <dcterms:modified xsi:type="dcterms:W3CDTF">2015-09-19T14:40:37Z</dcterms:modified>
</cp:coreProperties>
</file>